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97346"/>
            <a:ext cx="8229600" cy="5909310"/>
          </a:xfrm>
          <a:prstGeom prst="rect">
            <a:avLst/>
          </a:prstGeom>
        </p:spPr>
        <p:txBody>
          <a:bodyPr wrap="square">
            <a:spAutoFit/>
          </a:bodyPr>
          <a:lstStyle/>
          <a:p>
            <a:pPr algn="ctr"/>
            <a:endPar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endPar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endPar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endPar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endPar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endPar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KHATRA ADIBASI MAHAVIDYALAYA</a:t>
            </a:r>
          </a:p>
          <a:p>
            <a:pPr algn="ctr"/>
            <a:r>
              <a:rPr lang="en-US" dirty="0" smtClean="0">
                <a:latin typeface="Times New Roman" pitchFamily="18" charset="0"/>
                <a:cs typeface="Times New Roman" pitchFamily="18" charset="0"/>
              </a:rPr>
              <a:t>E-CONTENT</a:t>
            </a:r>
            <a:br>
              <a:rPr lang="en-US" dirty="0" smtClean="0">
                <a:latin typeface="Times New Roman" pitchFamily="18" charset="0"/>
                <a:cs typeface="Times New Roman" pitchFamily="18" charset="0"/>
              </a:rPr>
            </a:br>
            <a:r>
              <a:rPr lang="en-US" dirty="0" smtClean="0">
                <a:solidFill>
                  <a:srgbClr val="002060"/>
                </a:solidFill>
                <a:latin typeface="Times New Roman" pitchFamily="18" charset="0"/>
                <a:cs typeface="Times New Roman" pitchFamily="18" charset="0"/>
              </a:rPr>
              <a:t>DEPARTMENT OF EDUCATION</a:t>
            </a:r>
          </a:p>
          <a:p>
            <a:pPr algn="ct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SEMESTER-IV (PROGRAMME)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SESSION: 2021-22</a:t>
            </a:r>
          </a:p>
          <a:p>
            <a:pPr algn="ct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SUBJECT:</a:t>
            </a:r>
            <a:r>
              <a:rPr lang="en-US" dirty="0" smtClean="0">
                <a:latin typeface="Times New Roman" pitchFamily="18" charset="0"/>
                <a:cs typeface="Times New Roman" pitchFamily="18" charset="0"/>
              </a:rPr>
              <a:t> </a:t>
            </a:r>
            <a:r>
              <a:rPr lang="en-US" dirty="0" smtClean="0">
                <a:solidFill>
                  <a:srgbClr val="002060"/>
                </a:solidFill>
                <a:latin typeface="Times New Roman" pitchFamily="18" charset="0"/>
                <a:cs typeface="Times New Roman" pitchFamily="18" charset="0"/>
              </a:rPr>
              <a:t>EDUCATION</a:t>
            </a:r>
          </a:p>
          <a:p>
            <a:pPr algn="ct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COURSE TITLE: </a:t>
            </a:r>
            <a:r>
              <a:rPr lang="en-US" dirty="0" smtClean="0">
                <a:solidFill>
                  <a:srgbClr val="002060"/>
                </a:solidFill>
                <a:latin typeface="Times New Roman" pitchFamily="18" charset="0"/>
                <a:cs typeface="Times New Roman" pitchFamily="18" charset="0"/>
              </a:rPr>
              <a:t>DEVELOPMENT OF EDUCATION IN INDIA</a:t>
            </a:r>
          </a:p>
          <a:p>
            <a:pPr algn="ctr"/>
            <a:r>
              <a:rPr lang="en-US" dirty="0" smtClean="0">
                <a:solidFill>
                  <a:srgbClr val="FF0000"/>
                </a:solidFill>
                <a:latin typeface="Times New Roman" pitchFamily="18" charset="0"/>
                <a:cs typeface="Times New Roman" pitchFamily="18" charset="0"/>
              </a:rPr>
              <a:t>COURSE CODE: </a:t>
            </a:r>
            <a:r>
              <a:rPr lang="en-US" dirty="0" smtClean="0">
                <a:solidFill>
                  <a:srgbClr val="002060"/>
                </a:solidFill>
                <a:latin typeface="Times New Roman" pitchFamily="18" charset="0"/>
                <a:cs typeface="Times New Roman" pitchFamily="18" charset="0"/>
              </a:rPr>
              <a:t>AP/EDN/401C-1D</a:t>
            </a:r>
          </a:p>
          <a:p>
            <a:pPr algn="ct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FFFF00"/>
                </a:solidFill>
                <a:latin typeface="Times New Roman" pitchFamily="18" charset="0"/>
                <a:cs typeface="Times New Roman" pitchFamily="18" charset="0"/>
              </a:rPr>
              <a:t>TOPIC</a:t>
            </a:r>
            <a:r>
              <a:rPr lang="en-US" dirty="0" smtClean="0">
                <a:solidFill>
                  <a:srgbClr val="FF0000"/>
                </a:solidFill>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MACAULAY MINUETS  (1835)</a:t>
            </a:r>
          </a:p>
          <a:p>
            <a:pPr algn="ctr"/>
            <a:r>
              <a:rPr lang="en-US" dirty="0" smtClean="0">
                <a:solidFill>
                  <a:srgbClr val="FFFF00"/>
                </a:solidFill>
                <a:latin typeface="Times New Roman"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FFFF00"/>
                </a:solidFill>
                <a:latin typeface="Times New Roman" pitchFamily="18" charset="0"/>
                <a:cs typeface="Times New Roman" pitchFamily="18" charset="0"/>
              </a:rPr>
              <a:t>NAME OF THE </a:t>
            </a:r>
            <a:r>
              <a:rPr lang="en-US" dirty="0" smtClean="0">
                <a:solidFill>
                  <a:srgbClr val="FFFF00"/>
                </a:solidFill>
                <a:latin typeface="Times New Roman" pitchFamily="18" charset="0"/>
                <a:cs typeface="Times New Roman" pitchFamily="18" charset="0"/>
              </a:rPr>
              <a:t>TEACHER</a:t>
            </a:r>
            <a:r>
              <a:rPr lang="en-US" dirty="0" smtClean="0">
                <a:solidFill>
                  <a:srgbClr val="FFFF00"/>
                </a:solidFill>
                <a:latin typeface="Times New Roman" pitchFamily="18" charset="0"/>
                <a:cs typeface="Times New Roman" pitchFamily="18" charset="0"/>
              </a:rPr>
              <a:t>:</a:t>
            </a:r>
            <a:r>
              <a:rPr lang="en-US" dirty="0" smtClean="0">
                <a:solidFill>
                  <a:srgbClr val="FFFF00"/>
                </a:solidFill>
                <a:latin typeface="Times New Roman" pitchFamily="18" charset="0"/>
                <a:cs typeface="Times New Roman" pitchFamily="18" charset="0"/>
              </a:rPr>
              <a:t> </a:t>
            </a:r>
            <a:r>
              <a:rPr lang="en-US"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RABIN BANERJEE</a:t>
            </a:r>
            <a:endParaRPr lang="en-US" dirty="0">
              <a:solidFill>
                <a:srgbClr val="FFFF00"/>
              </a:solidFill>
            </a:endParaRPr>
          </a:p>
        </p:txBody>
      </p:sp>
      <p:pic>
        <p:nvPicPr>
          <p:cNvPr id="3" name="Picture 2" descr="12.jpg"/>
          <p:cNvPicPr>
            <a:picLocks noChangeAspect="1"/>
          </p:cNvPicPr>
          <p:nvPr/>
        </p:nvPicPr>
        <p:blipFill>
          <a:blip r:embed="rId2" cstate="print"/>
          <a:stretch>
            <a:fillRect/>
          </a:stretch>
        </p:blipFill>
        <p:spPr>
          <a:xfrm>
            <a:off x="3886200" y="228600"/>
            <a:ext cx="1456375" cy="145170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71800" y="228600"/>
            <a:ext cx="3183885" cy="461665"/>
          </a:xfrm>
          <a:prstGeom prst="rect">
            <a:avLst/>
          </a:prstGeom>
          <a:solidFill>
            <a:schemeClr val="accent4">
              <a:lumMod val="75000"/>
            </a:schemeClr>
          </a:solidFill>
        </p:spPr>
        <p:txBody>
          <a:bodyPr wrap="none" rtlCol="0">
            <a:spAutoFit/>
          </a:bodyPr>
          <a:lstStyle/>
          <a:p>
            <a:pPr algn="ctr"/>
            <a:r>
              <a:rPr lang="en-US" sz="2400" b="1" dirty="0" smtClean="0">
                <a:solidFill>
                  <a:schemeClr val="bg1"/>
                </a:solidFill>
                <a:effectLst>
                  <a:outerShdw blurRad="38100" dist="38100" dir="2700000" algn="tl">
                    <a:srgbClr val="000000">
                      <a:alpha val="43137"/>
                    </a:srgbClr>
                  </a:outerShdw>
                </a:effectLst>
                <a:latin typeface="Bookman Old Style" pitchFamily="18" charset="0"/>
              </a:rPr>
              <a:t>Macaulay Minutes </a:t>
            </a:r>
            <a:endParaRPr lang="en-IN" sz="2400" b="1" dirty="0">
              <a:solidFill>
                <a:schemeClr val="bg1"/>
              </a:solidFill>
              <a:effectLst>
                <a:outerShdw blurRad="38100" dist="38100" dir="2700000" algn="tl">
                  <a:srgbClr val="000000">
                    <a:alpha val="43137"/>
                  </a:srgbClr>
                </a:outerShdw>
              </a:effectLst>
              <a:latin typeface="Bookman Old Style" pitchFamily="18" charset="0"/>
            </a:endParaRPr>
          </a:p>
        </p:txBody>
      </p:sp>
      <p:sp>
        <p:nvSpPr>
          <p:cNvPr id="8" name="Rectangle 7"/>
          <p:cNvSpPr/>
          <p:nvPr/>
        </p:nvSpPr>
        <p:spPr>
          <a:xfrm>
            <a:off x="381000" y="1295400"/>
            <a:ext cx="8458200" cy="4876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2000" b="1" dirty="0" smtClean="0">
                <a:solidFill>
                  <a:srgbClr val="FFFF00"/>
                </a:solidFill>
                <a:latin typeface="Bookman Old Style" pitchFamily="18" charset="0"/>
              </a:rPr>
              <a:t>In 1835, the Education Act  was introduced in British India </a:t>
            </a:r>
            <a:r>
              <a:rPr lang="en-IN" sz="2000" b="1" dirty="0" smtClean="0">
                <a:solidFill>
                  <a:srgbClr val="FFFF00"/>
                </a:solidFill>
                <a:latin typeface="Bookman Old Style" pitchFamily="18" charset="0"/>
              </a:rPr>
              <a:t>by Lord William Bentinck, then Governor-General of the British East India Company, to reallocate funds it was required by the British Parliament to spend on education and literature in India. Previously, they had given limited support to traditional Muslim and Hindu education and the publication of literature in the then traditional languages of education in India (Sanskrit and Persian)</a:t>
            </a:r>
            <a:r>
              <a:rPr lang="en-US" sz="2000" b="1" dirty="0" smtClean="0">
                <a:solidFill>
                  <a:srgbClr val="FFFF00"/>
                </a:solidFill>
                <a:latin typeface="Bookman Old Style" pitchFamily="18" charset="0"/>
              </a:rPr>
              <a:t>.</a:t>
            </a:r>
            <a:r>
              <a:rPr lang="en-IN" sz="2000" b="1" dirty="0" smtClean="0">
                <a:solidFill>
                  <a:srgbClr val="FFFF00"/>
                </a:solidFill>
                <a:latin typeface="Bookman Old Style" pitchFamily="18" charset="0"/>
              </a:rPr>
              <a:t> On February 2, 1835, British historian and politician Thomas Babington Macaulay presented his 'Minute on Indian Education,' which sought to establish the need for Indian 'natives' to receive an English education</a:t>
            </a:r>
            <a:r>
              <a:rPr lang="en-US" sz="2000" b="1" dirty="0" smtClean="0">
                <a:solidFill>
                  <a:srgbClr val="FFFF00"/>
                </a:solidFill>
                <a:latin typeface="Bookman Old Style" pitchFamily="18" charset="0"/>
              </a:rPr>
              <a:t>.</a:t>
            </a:r>
            <a:endParaRPr lang="en-IN" sz="2000" b="1" dirty="0" smtClean="0">
              <a:solidFill>
                <a:srgbClr val="FFFF00"/>
              </a:solidFill>
              <a:latin typeface="Bookman Old Styl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093887"/>
            <a:ext cx="8229600" cy="5078313"/>
          </a:xfrm>
          <a:prstGeom prst="rect">
            <a:avLst/>
          </a:prstGeom>
        </p:spPr>
        <p:txBody>
          <a:bodyPr wrap="square">
            <a:spAutoFit/>
          </a:bodyPr>
          <a:lstStyle/>
          <a:p>
            <a:pPr algn="just">
              <a:lnSpc>
                <a:spcPct val="150000"/>
              </a:lnSpc>
            </a:pPr>
            <a:r>
              <a:rPr lang="en-IN" dirty="0" smtClean="0">
                <a:solidFill>
                  <a:srgbClr val="FFFF00"/>
                </a:solidFill>
                <a:latin typeface="Bookman Old Style" pitchFamily="18" charset="0"/>
              </a:rPr>
              <a:t>Lord Macaulay promoted the "Downward Filtration theory" in India's educational strategy. To create a class of interpreters, the British intended to train a tiny part of the upper and middle classes. According to the theory, the British thought to educate a few upper-class Indians. These Indians would then disseminate education to the general populace. It was thought that education would trickle down through this system. The propounded of filtration theory in Indian education policy was Lord Macaulay. The Downward Filtration Theory was presented by Lord Macaulay. The first appearance of the theory was in his "Macaulay's Minutes." It was presented to the Governor-General of British India. It mentioned the remedy to several issues with the Indian educational system at the time.</a:t>
            </a:r>
            <a:endParaRPr lang="en-IN" dirty="0">
              <a:solidFill>
                <a:srgbClr val="FFFF00"/>
              </a:solidFill>
              <a:latin typeface="Bookman Old Style" pitchFamily="18" charset="0"/>
            </a:endParaRPr>
          </a:p>
        </p:txBody>
      </p:sp>
      <p:sp>
        <p:nvSpPr>
          <p:cNvPr id="3" name="TextBox 2"/>
          <p:cNvSpPr txBox="1"/>
          <p:nvPr/>
        </p:nvSpPr>
        <p:spPr>
          <a:xfrm>
            <a:off x="2971800" y="228600"/>
            <a:ext cx="3183885" cy="461665"/>
          </a:xfrm>
          <a:prstGeom prst="rect">
            <a:avLst/>
          </a:prstGeom>
          <a:solidFill>
            <a:schemeClr val="accent4">
              <a:lumMod val="75000"/>
            </a:schemeClr>
          </a:solidFill>
        </p:spPr>
        <p:txBody>
          <a:bodyPr wrap="none" rtlCol="0">
            <a:spAutoFit/>
          </a:bodyPr>
          <a:lstStyle/>
          <a:p>
            <a:pPr algn="ctr"/>
            <a:r>
              <a:rPr lang="en-US" sz="2400" b="1" dirty="0" smtClean="0">
                <a:solidFill>
                  <a:schemeClr val="bg1"/>
                </a:solidFill>
                <a:effectLst>
                  <a:outerShdw blurRad="38100" dist="38100" dir="2700000" algn="tl">
                    <a:srgbClr val="000000">
                      <a:alpha val="43137"/>
                    </a:srgbClr>
                  </a:outerShdw>
                </a:effectLst>
                <a:latin typeface="Bookman Old Style" pitchFamily="18" charset="0"/>
              </a:rPr>
              <a:t>Macaulay Minutes </a:t>
            </a:r>
            <a:endParaRPr lang="en-IN" sz="2400" b="1" dirty="0">
              <a:solidFill>
                <a:schemeClr val="bg1"/>
              </a:solidFill>
              <a:effectLst>
                <a:outerShdw blurRad="38100" dist="38100" dir="2700000" algn="tl">
                  <a:srgbClr val="000000">
                    <a:alpha val="43137"/>
                  </a:srgbClr>
                </a:outerShdw>
              </a:effectLst>
              <a:latin typeface="Bookman Old Styl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52400" y="152400"/>
            <a:ext cx="8915400" cy="6553200"/>
          </a:xfrm>
          <a:prstGeom prst="roundRect">
            <a:avLst>
              <a:gd name="adj" fmla="val 7222"/>
            </a:avLst>
          </a:prstGeom>
          <a:blipFill>
            <a:blip r:embed="rId2" cstate="prin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52400" y="152400"/>
            <a:ext cx="8915400" cy="6553200"/>
          </a:xfrm>
          <a:prstGeom prst="roundRect">
            <a:avLst>
              <a:gd name="adj" fmla="val 7222"/>
            </a:avLst>
          </a:prstGeom>
          <a:blipFill>
            <a:blip r:embed="rId2" cstate="prin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52400" y="152400"/>
            <a:ext cx="8915400" cy="6553200"/>
          </a:xfrm>
          <a:prstGeom prst="roundRect">
            <a:avLst>
              <a:gd name="adj" fmla="val 7222"/>
            </a:avLst>
          </a:prstGeom>
          <a:blipFill>
            <a:blip r:embed="rId2" cstate="prin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52400" y="152400"/>
            <a:ext cx="8915400" cy="6553200"/>
          </a:xfrm>
          <a:prstGeom prst="roundRect">
            <a:avLst>
              <a:gd name="adj" fmla="val 7222"/>
            </a:avLst>
          </a:prstGeom>
          <a:blipFill>
            <a:blip r:embed="rId2" cstate="prin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0" y="1981200"/>
            <a:ext cx="6019800" cy="3631763"/>
          </a:xfrm>
          <a:prstGeom prst="rect">
            <a:avLst/>
          </a:prstGeom>
          <a:noFill/>
        </p:spPr>
        <p:txBody>
          <a:bodyPr wrap="square" rtlCol="0">
            <a:spAutoFit/>
          </a:bodyPr>
          <a:lstStyle/>
          <a:p>
            <a:pPr algn="ctr"/>
            <a:r>
              <a:rPr lang="en-US" sz="11500" dirty="0" smtClean="0"/>
              <a:t>THANK YOU</a:t>
            </a:r>
            <a:endParaRPr lang="en-US" sz="115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44</Words>
  <Application>Microsoft Office PowerPoint</Application>
  <PresentationFormat>On-screen Show (4:3)</PresentationFormat>
  <Paragraphs>19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Akinchan</cp:lastModifiedBy>
  <cp:revision>8</cp:revision>
  <dcterms:created xsi:type="dcterms:W3CDTF">2006-08-16T00:00:00Z</dcterms:created>
  <dcterms:modified xsi:type="dcterms:W3CDTF">2024-06-18T12:26:02Z</dcterms:modified>
</cp:coreProperties>
</file>